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57" r:id="rId5"/>
    <p:sldId id="258" r:id="rId6"/>
    <p:sldId id="279" r:id="rId7"/>
    <p:sldId id="287" r:id="rId8"/>
    <p:sldId id="288" r:id="rId9"/>
    <p:sldId id="289" r:id="rId10"/>
    <p:sldId id="290" r:id="rId11"/>
    <p:sldId id="284" r:id="rId12"/>
    <p:sldId id="291" r:id="rId13"/>
    <p:sldId id="292" r:id="rId14"/>
    <p:sldId id="285" r:id="rId15"/>
    <p:sldId id="286" r:id="rId16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de-DE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3C53"/>
    <a:srgbClr val="091932"/>
    <a:srgbClr val="4EB7A0"/>
    <a:srgbClr val="25233F"/>
    <a:srgbClr val="6CD1D4"/>
    <a:srgbClr val="6EBEAF"/>
    <a:srgbClr val="7AC1A3"/>
    <a:srgbClr val="03462A"/>
    <a:srgbClr val="A0D0DC"/>
    <a:srgbClr val="44B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848A66-2804-1D43-A59B-B144EF859DA1}" v="58" dt="2020-01-02T11:51:54.704"/>
    <p1510:client id="{F51C518C-EA54-1740-8F5C-9A3F7388EEC5}" v="2" dt="2020-01-02T10:50:19.033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61"/>
    <p:restoredTop sz="94558"/>
  </p:normalViewPr>
  <p:slideViewPr>
    <p:cSldViewPr snapToGrid="0" snapToObjects="1">
      <p:cViewPr varScale="1">
        <p:scale>
          <a:sx n="62" d="100"/>
          <a:sy n="62" d="100"/>
        </p:scale>
        <p:origin x="1712" y="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1/2/20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615466650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697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de-DE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de-DE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de-DE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  <a:br>
              <a:rPr lang="en-US" dirty="0"/>
            </a:br>
            <a:r>
              <a:rPr lang="de-DE"/>
              <a:t>Insert - title </a:t>
            </a:r>
            <a:br>
              <a:rPr lang="en-US" dirty="0"/>
            </a:br>
            <a:r>
              <a:rPr lang="de-DE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de-DE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Todays learning, point number 1</a:t>
            </a:r>
          </a:p>
          <a:p>
            <a:pPr lvl="0" rtl="0"/>
            <a:r>
              <a:rPr lang="de-DE"/>
              <a:t>Todays learning, point number 2</a:t>
            </a:r>
          </a:p>
          <a:p>
            <a:pPr lvl="0" rtl="0"/>
            <a:r>
              <a:rPr lang="de-DE"/>
              <a:t>Todays learning, point number 3</a:t>
            </a:r>
          </a:p>
          <a:p>
            <a:pPr lvl="0" rtl="0"/>
            <a:r>
              <a:rPr lang="de-DE"/>
              <a:t>Todays learning, point number 4</a:t>
            </a:r>
          </a:p>
          <a:p>
            <a:pPr lvl="0" rtl="0"/>
            <a:r>
              <a:rPr lang="de-DE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encounteredu.com/multimedia/images/coral-highlights" TargetMode="Externa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9D9728DA-317A-C04B-A10F-88219B9F973F}"/>
              </a:ext>
            </a:extLst>
          </p:cNvPr>
          <p:cNvSpPr/>
          <p:nvPr/>
        </p:nvSpPr>
        <p:spPr>
          <a:xfrm>
            <a:off x="2709644" y="-1944453"/>
            <a:ext cx="7964625" cy="796320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de-DE"/>
              <a:t>Lektion 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de-DE"/>
              <a:t>Baumeister</a:t>
            </a:r>
          </a:p>
          <a:p>
            <a:pPr rtl="0"/>
            <a:r>
              <a:rPr lang="de-DE"/>
              <a:t>auf dem Riff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7"/>
            <a:ext cx="2204976" cy="292537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de-DE"/>
              <a:t>Korallen der Meere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6" y="651020"/>
            <a:ext cx="1252569" cy="136491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de-DE" dirty="0"/>
              <a:t>Sachunterricht | 7-11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2" name="Shape 37">
            <a:extLst>
              <a:ext uri="{FF2B5EF4-FFF2-40B4-BE49-F238E27FC236}">
                <a16:creationId xmlns:a16="http://schemas.microsoft.com/office/drawing/2014/main" id="{007AFD11-9EA6-A648-A9EE-C5A4091138A8}"/>
              </a:ext>
            </a:extLst>
          </p:cNvPr>
          <p:cNvSpPr/>
          <p:nvPr/>
        </p:nvSpPr>
        <p:spPr>
          <a:xfrm>
            <a:off x="451345" y="876300"/>
            <a:ext cx="8243393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 b="1" dirty="0">
              <a:latin typeface="Century Gothic Bold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6E07C83-CAF0-454B-871E-4D2181B2F09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8969" y="383177"/>
            <a:ext cx="341902" cy="34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A36A491-585D-164D-887B-14B8E2E014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77917" cy="6858000"/>
          </a:xfrm>
          <a:prstGeom prst="rect">
            <a:avLst/>
          </a:prstGeom>
        </p:spPr>
      </p:pic>
      <p:grpSp>
        <p:nvGrpSpPr>
          <p:cNvPr id="11" name="Group 212">
            <a:extLst>
              <a:ext uri="{FF2B5EF4-FFF2-40B4-BE49-F238E27FC236}">
                <a16:creationId xmlns:a16="http://schemas.microsoft.com/office/drawing/2014/main" id="{C7AB6DAB-55F2-3A43-8842-C3D16D5C8A79}"/>
              </a:ext>
            </a:extLst>
          </p:cNvPr>
          <p:cNvGrpSpPr/>
          <p:nvPr/>
        </p:nvGrpSpPr>
        <p:grpSpPr>
          <a:xfrm>
            <a:off x="428937" y="1179261"/>
            <a:ext cx="1776206" cy="1776207"/>
            <a:chOff x="775367" y="7687"/>
            <a:chExt cx="5039999" cy="5039997"/>
          </a:xfrm>
        </p:grpSpPr>
        <p:sp>
          <p:nvSpPr>
            <p:cNvPr id="12" name="Shape 210">
              <a:extLst>
                <a:ext uri="{FF2B5EF4-FFF2-40B4-BE49-F238E27FC236}">
                  <a16:creationId xmlns:a16="http://schemas.microsoft.com/office/drawing/2014/main" id="{8BAE1C83-80B1-4245-A578-D965B1D625FE}"/>
                </a:ext>
              </a:extLst>
            </p:cNvPr>
            <p:cNvSpPr/>
            <p:nvPr/>
          </p:nvSpPr>
          <p:spPr>
            <a:xfrm>
              <a:off x="775367" y="7687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13" name="Shape 211" descr="Textfeld 23">
              <a:extLst>
                <a:ext uri="{FF2B5EF4-FFF2-40B4-BE49-F238E27FC236}">
                  <a16:creationId xmlns:a16="http://schemas.microsoft.com/office/drawing/2014/main" id="{71661D08-443D-D344-9CBD-8FEF322FFD40}"/>
                </a:ext>
              </a:extLst>
            </p:cNvPr>
            <p:cNvSpPr/>
            <p:nvPr/>
          </p:nvSpPr>
          <p:spPr>
            <a:xfrm>
              <a:off x="884944" y="62042"/>
              <a:ext cx="4639528" cy="486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de-DE" sz="2000">
                  <a:solidFill>
                    <a:schemeClr val="bg2"/>
                  </a:solidFill>
                </a:rPr>
                <a:t>… oder als </a:t>
              </a:r>
              <a:br>
                <a:rPr lang="en-US" sz="2000" dirty="0">
                  <a:solidFill>
                    <a:schemeClr val="bg2"/>
                  </a:solidFill>
                </a:rPr>
              </a:br>
              <a:r>
                <a:rPr lang="de-DE" sz="2000">
                  <a:solidFill>
                    <a:schemeClr val="bg2"/>
                  </a:solidFill>
                </a:rPr>
                <a:t>Korallenriff-Wandbild.</a:t>
              </a: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2: Baumeister auf dem Riff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</p:spTree>
    <p:extLst>
      <p:ext uri="{BB962C8B-B14F-4D97-AF65-F5344CB8AC3E}">
        <p14:creationId xmlns:p14="http://schemas.microsoft.com/office/powerpoint/2010/main" val="262440023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2: Baumeister auf dem Riff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057BFF-BC0D-8741-9808-0E5C97AC357F}"/>
              </a:ext>
            </a:extLst>
          </p:cNvPr>
          <p:cNvSpPr txBox="1"/>
          <p:nvPr/>
        </p:nvSpPr>
        <p:spPr>
          <a:xfrm>
            <a:off x="4742185" y="1842750"/>
            <a:ext cx="3831189" cy="37240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28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Fülle nun dein Tauchprotokoll aus: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de-DE" sz="2000" dirty="0">
              <a:solidFill>
                <a:schemeClr val="bg2"/>
              </a:solidFill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2000" b="1" dirty="0">
                <a:solidFill>
                  <a:schemeClr val="bg2"/>
                </a:solidFill>
              </a:rPr>
              <a:t>Beschreibe, was du gesehen hast, und wie du dich auf deinem ersten virtuellen Tauchgang gefühlt hast. 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2000" b="1" dirty="0">
                <a:solidFill>
                  <a:schemeClr val="bg2"/>
                </a:solidFill>
              </a:rPr>
              <a:t>Mit welchen Wörtern würdest du den Lebensraum Korallen beschreiben?</a:t>
            </a:r>
            <a:endParaRPr kumimoji="0" lang="de-DE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sym typeface="Calibri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"/>
          <a:stretch/>
        </p:blipFill>
        <p:spPr bwMode="auto">
          <a:xfrm>
            <a:off x="514350" y="1357313"/>
            <a:ext cx="3587204" cy="50525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416844" y="1557338"/>
            <a:ext cx="100012" cy="138112"/>
          </a:xfrm>
          <a:prstGeom prst="rect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88533989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D30D503-855A-CB4C-8F8D-DBB81B2A9BE1}"/>
              </a:ext>
            </a:extLst>
          </p:cNvPr>
          <p:cNvSpPr txBox="1"/>
          <p:nvPr/>
        </p:nvSpPr>
        <p:spPr>
          <a:xfrm>
            <a:off x="1857840" y="4869450"/>
            <a:ext cx="533704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93988" algn="l"/>
              </a:tabLst>
            </a:pPr>
            <a:r>
              <a:rPr lang="de-DE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Alle sonstigen Bilder und Fotos: </a:t>
            </a:r>
            <a:r>
              <a:rPr lang="de-DE" sz="1400" b="1">
                <a:solidFill>
                  <a:schemeClr val="bg2"/>
                </a:solidFill>
                <a:latin typeface="Century Gothic" panose="020B0502020202020204" pitchFamily="34" charset="0"/>
              </a:rPr>
              <a:t>	</a:t>
            </a:r>
            <a:r>
              <a:rPr lang="de-DE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XL Catlin Seaview Survey</a:t>
            </a:r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51F63E4D-6BBF-3E43-84DD-D801409E7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2: Baumeister auf dem Riff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64F37E-189F-E941-B00C-251CDB295DFE}"/>
              </a:ext>
            </a:extLst>
          </p:cNvPr>
          <p:cNvSpPr txBox="1"/>
          <p:nvPr/>
        </p:nvSpPr>
        <p:spPr>
          <a:xfrm>
            <a:off x="449263" y="2222500"/>
            <a:ext cx="1332036" cy="15234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rtl="0">
              <a:lnSpc>
                <a:spcPct val="150000"/>
              </a:lnSpc>
            </a:pPr>
            <a:r>
              <a:rPr lang="de-DE" sz="2000" u="sng">
                <a:solidFill>
                  <a:schemeClr val="bg2"/>
                </a:solidFill>
                <a:latin typeface="Century Gothic Bold"/>
              </a:rPr>
              <a:t>Folie</a:t>
            </a:r>
          </a:p>
          <a:p>
            <a:pPr defTabSz="457200" rtl="0">
              <a:lnSpc>
                <a:spcPct val="150000"/>
              </a:lnSpc>
            </a:pPr>
            <a:r>
              <a:rPr lang="de-DE" sz="1400">
                <a:solidFill>
                  <a:schemeClr val="bg2"/>
                </a:solidFill>
                <a:latin typeface="Century Gothic Bold"/>
              </a:rPr>
              <a:t>Folie 6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Folie 9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chemeClr val="bg2"/>
                </a:solidFill>
                <a:latin typeface="Century Gothic Bold"/>
              </a:rPr>
              <a:t>Folie 10</a:t>
            </a:r>
            <a:endParaRPr lang="en-US" sz="1400" dirty="0">
              <a:solidFill>
                <a:schemeClr val="bg2"/>
              </a:solidFill>
              <a:latin typeface="Century Gothic Bold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34533F-CA18-FE46-BE81-BE5A248F4DAB}"/>
              </a:ext>
            </a:extLst>
          </p:cNvPr>
          <p:cNvSpPr txBox="1"/>
          <p:nvPr/>
        </p:nvSpPr>
        <p:spPr>
          <a:xfrm>
            <a:off x="1857840" y="2226154"/>
            <a:ext cx="2946772" cy="15234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2000" u="sng">
                <a:solidFill>
                  <a:schemeClr val="bg2"/>
                </a:solidFill>
                <a:latin typeface="Century Gothic Bold"/>
              </a:rPr>
              <a:t>Bild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chemeClr val="bg2"/>
                </a:solidFill>
                <a:latin typeface="Century Gothic Bold"/>
              </a:rPr>
              <a:t>Satellitenbild</a:t>
            </a:r>
          </a:p>
          <a:p>
            <a:pPr defTabSz="457200" rtl="0">
              <a:lnSpc>
                <a:spcPct val="150000"/>
              </a:lnSpc>
            </a:pPr>
            <a:r>
              <a:rPr lang="de-DE" sz="1400">
                <a:solidFill>
                  <a:schemeClr val="bg2"/>
                </a:solidFill>
                <a:latin typeface="Century Gothic Bold"/>
              </a:rPr>
              <a:t>Korallenriff im Karton</a:t>
            </a:r>
          </a:p>
          <a:p>
            <a:pPr defTabSz="457200" rtl="0">
              <a:lnSpc>
                <a:spcPct val="150000"/>
              </a:lnSpc>
            </a:pPr>
            <a:r>
              <a:rPr lang="de-D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Korallenriff-Wandbild.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0425F66-0654-FC43-A7A7-870C4807D16E}"/>
              </a:ext>
            </a:extLst>
          </p:cNvPr>
          <p:cNvSpPr txBox="1"/>
          <p:nvPr/>
        </p:nvSpPr>
        <p:spPr>
          <a:xfrm>
            <a:off x="4418180" y="2222500"/>
            <a:ext cx="2946772" cy="15234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2000" u="sng">
                <a:solidFill>
                  <a:schemeClr val="bg2"/>
                </a:solidFill>
                <a:latin typeface="Century Gothic Bold"/>
              </a:rPr>
              <a:t>Quelle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chemeClr val="bg2"/>
                </a:solidFill>
                <a:latin typeface="Century Gothic Bold"/>
              </a:rPr>
              <a:t>Google/Landsat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Encounter Edu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Encounter Edu</a:t>
            </a:r>
          </a:p>
        </p:txBody>
      </p:sp>
    </p:spTree>
    <p:extLst>
      <p:ext uri="{BB962C8B-B14F-4D97-AF65-F5344CB8AC3E}">
        <p14:creationId xmlns:p14="http://schemas.microsoft.com/office/powerpoint/2010/main" val="414702756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02ED9E68-44AF-814E-8A0D-2FA6671D6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2: Baumeister auf dem Riff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14875AA-FDBE-4745-9E8D-FD76777448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45810" y="2820462"/>
            <a:ext cx="2695820" cy="1053385"/>
          </a:xfrm>
        </p:spPr>
        <p:txBody>
          <a:bodyPr rtlCol="0"/>
          <a:lstStyle/>
          <a:p>
            <a:pPr defTabSz="457200" rtl="0" hangingPunct="0">
              <a:lnSpc>
                <a:spcPct val="100000"/>
              </a:lnSpc>
              <a:spcBef>
                <a:spcPts val="0"/>
              </a:spcBef>
              <a:buSzTx/>
            </a:pPr>
            <a:r>
              <a:rPr lang="de-DE" sz="1500" dirty="0">
                <a:solidFill>
                  <a:schemeClr val="bg2"/>
                </a:solidFill>
              </a:rPr>
              <a:t>Beschreibe, wie das </a:t>
            </a:r>
            <a:br>
              <a:rPr lang="de-DE" sz="1500" dirty="0">
                <a:solidFill>
                  <a:schemeClr val="bg2"/>
                </a:solidFill>
              </a:rPr>
            </a:br>
            <a:r>
              <a:rPr lang="de-DE" sz="1500" dirty="0">
                <a:solidFill>
                  <a:schemeClr val="bg2"/>
                </a:solidFill>
              </a:rPr>
              <a:t>winzige Korallentier das </a:t>
            </a:r>
            <a:br>
              <a:rPr lang="de-DE" sz="1500" dirty="0">
                <a:solidFill>
                  <a:schemeClr val="bg2"/>
                </a:solidFill>
              </a:rPr>
            </a:br>
            <a:r>
              <a:rPr lang="de-DE" sz="1500" dirty="0">
                <a:solidFill>
                  <a:schemeClr val="bg2"/>
                </a:solidFill>
              </a:rPr>
              <a:t>Riff baut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474CFCC-828E-194E-A4B6-B5824D515C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41630" y="2820462"/>
            <a:ext cx="2695820" cy="1053385"/>
          </a:xfrm>
        </p:spPr>
        <p:txBody>
          <a:bodyPr rtlCol="0"/>
          <a:lstStyle/>
          <a:p>
            <a:pPr defTabSz="457200" rtl="0" hangingPunct="0">
              <a:lnSpc>
                <a:spcPct val="100000"/>
              </a:lnSpc>
              <a:spcBef>
                <a:spcPts val="0"/>
              </a:spcBef>
              <a:buSzTx/>
            </a:pPr>
            <a:r>
              <a:rPr lang="de-DE" sz="1500" dirty="0">
                <a:solidFill>
                  <a:schemeClr val="bg2"/>
                </a:solidFill>
              </a:rPr>
              <a:t>Lerne eine Reihe von Lebewesen kennen, die </a:t>
            </a:r>
            <a:br>
              <a:rPr lang="de-DE" sz="1500" dirty="0">
                <a:solidFill>
                  <a:schemeClr val="bg2"/>
                </a:solidFill>
              </a:rPr>
            </a:br>
            <a:r>
              <a:rPr lang="de-DE" sz="1500" dirty="0">
                <a:solidFill>
                  <a:schemeClr val="bg2"/>
                </a:solidFill>
              </a:rPr>
              <a:t>ihre Heimat im Lebensraum </a:t>
            </a:r>
            <a:br>
              <a:rPr lang="de-DE" sz="1500" dirty="0">
                <a:solidFill>
                  <a:schemeClr val="bg2"/>
                </a:solidFill>
              </a:rPr>
            </a:br>
            <a:r>
              <a:rPr lang="de-DE" sz="1500" dirty="0">
                <a:solidFill>
                  <a:schemeClr val="bg2"/>
                </a:solidFill>
              </a:rPr>
              <a:t>Korallen haben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B543EF-39EE-C947-8F19-DFC642F8A2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48615" y="4861331"/>
            <a:ext cx="2695820" cy="1053385"/>
          </a:xfrm>
        </p:spPr>
        <p:txBody>
          <a:bodyPr rtlCol="0"/>
          <a:lstStyle/>
          <a:p>
            <a:pPr defTabSz="457200" rtl="0"/>
            <a:r>
              <a:rPr lang="de-DE" sz="1500">
                <a:solidFill>
                  <a:schemeClr val="bg2"/>
                </a:solidFill>
              </a:rPr>
              <a:t>Denke über die Vielfalt des Lebens auf dem Korallenriff nach</a:t>
            </a:r>
            <a:endParaRPr lang="en-GB" sz="1500" dirty="0">
              <a:solidFill>
                <a:schemeClr val="bg2"/>
              </a:solidFill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7EA040D-E788-1D40-B7C8-468E262501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63739" y="2820461"/>
            <a:ext cx="2695820" cy="1053385"/>
          </a:xfrm>
        </p:spPr>
        <p:txBody>
          <a:bodyPr rtlCol="0"/>
          <a:lstStyle/>
          <a:p>
            <a:pPr defTabSz="457200" rtl="0" hangingPunct="0">
              <a:lnSpc>
                <a:spcPct val="100000"/>
              </a:lnSpc>
              <a:spcBef>
                <a:spcPts val="0"/>
              </a:spcBef>
              <a:buSzTx/>
            </a:pPr>
            <a:r>
              <a:rPr lang="de-DE" sz="1500">
                <a:solidFill>
                  <a:schemeClr val="bg2"/>
                </a:solidFill>
              </a:rPr>
              <a:t>Erschaffe einer eigenen künstlerischen Version des Lebensraums Korallen 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CD4DDFB-9CD1-9C4F-A3F0-ACB8028653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de-DE" sz="3400"/>
              <a:t>Lernziele</a:t>
            </a:r>
          </a:p>
        </p:txBody>
      </p:sp>
    </p:spTree>
    <p:extLst>
      <p:ext uri="{BB962C8B-B14F-4D97-AF65-F5344CB8AC3E}">
        <p14:creationId xmlns:p14="http://schemas.microsoft.com/office/powerpoint/2010/main" val="287451791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79D3A8-1C7D-0441-A8C3-2217C963284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42" t="454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9" name="Group 212">
            <a:extLst>
              <a:ext uri="{FF2B5EF4-FFF2-40B4-BE49-F238E27FC236}">
                <a16:creationId xmlns:a16="http://schemas.microsoft.com/office/drawing/2014/main" id="{86E18285-0258-1E4E-8B3B-7EC3A1BECBF6}"/>
              </a:ext>
            </a:extLst>
          </p:cNvPr>
          <p:cNvGrpSpPr/>
          <p:nvPr/>
        </p:nvGrpSpPr>
        <p:grpSpPr>
          <a:xfrm>
            <a:off x="479920" y="3268459"/>
            <a:ext cx="2655840" cy="2716416"/>
            <a:chOff x="775367" y="7687"/>
            <a:chExt cx="5039999" cy="5154952"/>
          </a:xfrm>
        </p:grpSpPr>
        <p:sp>
          <p:nvSpPr>
            <p:cNvPr id="20" name="Shape 210">
              <a:extLst>
                <a:ext uri="{FF2B5EF4-FFF2-40B4-BE49-F238E27FC236}">
                  <a16:creationId xmlns:a16="http://schemas.microsoft.com/office/drawing/2014/main" id="{3660DE5A-74D6-7243-9176-1843379CDEE8}"/>
                </a:ext>
              </a:extLst>
            </p:cNvPr>
            <p:cNvSpPr/>
            <p:nvPr/>
          </p:nvSpPr>
          <p:spPr>
            <a:xfrm>
              <a:off x="775367" y="7687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21" name="Shape 211" descr="Textfeld 23">
              <a:extLst>
                <a:ext uri="{FF2B5EF4-FFF2-40B4-BE49-F238E27FC236}">
                  <a16:creationId xmlns:a16="http://schemas.microsoft.com/office/drawing/2014/main" id="{AF0CACE1-650C-2B4D-A862-8EFDB5F844D8}"/>
                </a:ext>
              </a:extLst>
            </p:cNvPr>
            <p:cNvSpPr/>
            <p:nvPr/>
          </p:nvSpPr>
          <p:spPr>
            <a:xfrm>
              <a:off x="892235" y="122642"/>
              <a:ext cx="4806263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de-DE" sz="1800" dirty="0">
                  <a:solidFill>
                    <a:schemeClr val="bg2"/>
                  </a:solidFill>
                </a:rPr>
                <a:t>Dies ist eine Nahaufnahme einer Koralle. Sie zeigt die winzigen Korallenpolypen, die Tiere, die das Riff bilden.</a:t>
              </a: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2: Baumeister auf dem Riff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</p:spTree>
    <p:extLst>
      <p:ext uri="{BB962C8B-B14F-4D97-AF65-F5344CB8AC3E}">
        <p14:creationId xmlns:p14="http://schemas.microsoft.com/office/powerpoint/2010/main" val="63899407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E45739A-F23E-7B48-9E15-B6C46CB0DA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44001" cy="6858001"/>
          </a:xfrm>
          <a:prstGeom prst="rect">
            <a:avLst/>
          </a:prstGeom>
        </p:spPr>
      </p:pic>
      <p:sp>
        <p:nvSpPr>
          <p:cNvPr id="11" name="Shape 210">
            <a:extLst>
              <a:ext uri="{FF2B5EF4-FFF2-40B4-BE49-F238E27FC236}">
                <a16:creationId xmlns:a16="http://schemas.microsoft.com/office/drawing/2014/main" id="{C45F2494-49FB-484F-A686-C360D14EB05C}"/>
              </a:ext>
            </a:extLst>
          </p:cNvPr>
          <p:cNvSpPr/>
          <p:nvPr/>
        </p:nvSpPr>
        <p:spPr>
          <a:xfrm>
            <a:off x="355093" y="3209760"/>
            <a:ext cx="3013733" cy="3013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2" name="Shape 211" descr="Textfeld 23">
            <a:extLst>
              <a:ext uri="{FF2B5EF4-FFF2-40B4-BE49-F238E27FC236}">
                <a16:creationId xmlns:a16="http://schemas.microsoft.com/office/drawing/2014/main" id="{5131B5BF-71A6-E447-BE61-1741927321E0}"/>
              </a:ext>
            </a:extLst>
          </p:cNvPr>
          <p:cNvSpPr/>
          <p:nvPr/>
        </p:nvSpPr>
        <p:spPr>
          <a:xfrm>
            <a:off x="447284" y="3400815"/>
            <a:ext cx="2829350" cy="29209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algn="ctr" rtl="0">
              <a:lnSpc>
                <a:spcPct val="90000"/>
              </a:lnSpc>
              <a:defRPr sz="4800" b="1">
                <a:solidFill>
                  <a:srgbClr val="2523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de-DE" sz="1800" dirty="0">
                <a:solidFill>
                  <a:schemeClr val="bg2"/>
                </a:solidFill>
              </a:rPr>
              <a:t>Du siehst, wie jeder Polyp in der Gesamtstruktur lebt. All diese Polypen, die zusammen leben, </a:t>
            </a:r>
            <a:br>
              <a:rPr lang="en-US" sz="1800" dirty="0">
                <a:solidFill>
                  <a:schemeClr val="bg2"/>
                </a:solidFill>
              </a:rPr>
            </a:br>
            <a:r>
              <a:rPr lang="de-DE" sz="1800" dirty="0">
                <a:solidFill>
                  <a:schemeClr val="bg2"/>
                </a:solidFill>
              </a:rPr>
              <a:t>werden Kolonie </a:t>
            </a:r>
            <a:br>
              <a:rPr lang="de-DE" sz="1800" dirty="0">
                <a:solidFill>
                  <a:schemeClr val="bg2"/>
                </a:solidFill>
              </a:rPr>
            </a:br>
            <a:r>
              <a:rPr lang="de-DE" sz="1800" dirty="0">
                <a:solidFill>
                  <a:schemeClr val="bg2"/>
                </a:solidFill>
              </a:rPr>
              <a:t>genannt.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2: Baumeister auf dem Riff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</p:spTree>
    <p:extLst>
      <p:ext uri="{BB962C8B-B14F-4D97-AF65-F5344CB8AC3E}">
        <p14:creationId xmlns:p14="http://schemas.microsoft.com/office/powerpoint/2010/main" val="162535998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059EEF5-68B3-5347-BA14-5985D924AA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160"/>
            <a:ext cx="9144000" cy="6847840"/>
          </a:xfrm>
          <a:prstGeom prst="rect">
            <a:avLst/>
          </a:prstGeom>
        </p:spPr>
      </p:pic>
      <p:sp>
        <p:nvSpPr>
          <p:cNvPr id="11" name="Shape 210">
            <a:extLst>
              <a:ext uri="{FF2B5EF4-FFF2-40B4-BE49-F238E27FC236}">
                <a16:creationId xmlns:a16="http://schemas.microsoft.com/office/drawing/2014/main" id="{03065BFE-D0EF-0C41-B723-1688F80FD08F}"/>
              </a:ext>
            </a:extLst>
          </p:cNvPr>
          <p:cNvSpPr/>
          <p:nvPr/>
        </p:nvSpPr>
        <p:spPr>
          <a:xfrm flipH="1">
            <a:off x="6038898" y="3115144"/>
            <a:ext cx="2655840" cy="26558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2" name="Shape 211" descr="Textfeld 23">
            <a:extLst>
              <a:ext uri="{FF2B5EF4-FFF2-40B4-BE49-F238E27FC236}">
                <a16:creationId xmlns:a16="http://schemas.microsoft.com/office/drawing/2014/main" id="{6114F66A-0806-9D43-998D-C248105313F6}"/>
              </a:ext>
            </a:extLst>
          </p:cNvPr>
          <p:cNvSpPr/>
          <p:nvPr/>
        </p:nvSpPr>
        <p:spPr>
          <a:xfrm>
            <a:off x="6100482" y="3175720"/>
            <a:ext cx="2532672" cy="26558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algn="ctr" rtl="0">
              <a:lnSpc>
                <a:spcPct val="90000"/>
              </a:lnSpc>
              <a:defRPr sz="4800" b="1">
                <a:solidFill>
                  <a:srgbClr val="2523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de-DE" sz="1800" dirty="0">
                <a:solidFill>
                  <a:schemeClr val="bg2"/>
                </a:solidFill>
              </a:rPr>
              <a:t>Diese Strukturen </a:t>
            </a:r>
            <a:br>
              <a:rPr lang="en-US" sz="1800" dirty="0">
                <a:solidFill>
                  <a:schemeClr val="bg2"/>
                </a:solidFill>
              </a:rPr>
            </a:br>
            <a:r>
              <a:rPr lang="de-DE" sz="1800" dirty="0">
                <a:solidFill>
                  <a:schemeClr val="bg2"/>
                </a:solidFill>
              </a:rPr>
              <a:t>werden von den Polypen aus Mineralien geschaffen, die im Ozean gelöst sind.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2: Baumeister auf dem Riff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</p:spTree>
    <p:extLst>
      <p:ext uri="{BB962C8B-B14F-4D97-AF65-F5344CB8AC3E}">
        <p14:creationId xmlns:p14="http://schemas.microsoft.com/office/powerpoint/2010/main" val="336344170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5F7FA69-1442-0C4F-9142-9B336CCB15B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6170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2: Baumeister auf dem Riff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1" name="Shape 210">
            <a:extLst>
              <a:ext uri="{FF2B5EF4-FFF2-40B4-BE49-F238E27FC236}">
                <a16:creationId xmlns:a16="http://schemas.microsoft.com/office/drawing/2014/main" id="{587A7170-D208-5742-915B-3F8CA82FF492}"/>
              </a:ext>
            </a:extLst>
          </p:cNvPr>
          <p:cNvSpPr/>
          <p:nvPr/>
        </p:nvSpPr>
        <p:spPr>
          <a:xfrm flipH="1">
            <a:off x="5809947" y="1137481"/>
            <a:ext cx="2630737" cy="26307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2" name="Shape 211" descr="Textfeld 23">
            <a:extLst>
              <a:ext uri="{FF2B5EF4-FFF2-40B4-BE49-F238E27FC236}">
                <a16:creationId xmlns:a16="http://schemas.microsoft.com/office/drawing/2014/main" id="{C2003EBD-B9B2-CF44-9D3E-F59454D5E17C}"/>
              </a:ext>
            </a:extLst>
          </p:cNvPr>
          <p:cNvSpPr/>
          <p:nvPr/>
        </p:nvSpPr>
        <p:spPr>
          <a:xfrm>
            <a:off x="5886320" y="1220606"/>
            <a:ext cx="2477993" cy="2598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algn="ctr" rtl="0">
              <a:lnSpc>
                <a:spcPct val="90000"/>
              </a:lnSpc>
              <a:defRPr sz="4800" b="1">
                <a:solidFill>
                  <a:srgbClr val="2523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de-DE" sz="1800" dirty="0">
                <a:solidFill>
                  <a:schemeClr val="bg2"/>
                </a:solidFill>
              </a:rPr>
              <a:t>Über Hunderte von Jahren ergeben diese mineralischen Strukturen zusammen das Riff.</a:t>
            </a:r>
          </a:p>
        </p:txBody>
      </p:sp>
    </p:spTree>
    <p:extLst>
      <p:ext uri="{BB962C8B-B14F-4D97-AF65-F5344CB8AC3E}">
        <p14:creationId xmlns:p14="http://schemas.microsoft.com/office/powerpoint/2010/main" val="2664411166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5A6F747F-F593-8F4B-9514-A68A142FD5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4" name="Group 212">
            <a:extLst>
              <a:ext uri="{FF2B5EF4-FFF2-40B4-BE49-F238E27FC236}">
                <a16:creationId xmlns:a16="http://schemas.microsoft.com/office/drawing/2014/main" id="{3C8B1AEE-7DE5-CB44-8922-D8A6B9EB31CC}"/>
              </a:ext>
            </a:extLst>
          </p:cNvPr>
          <p:cNvGrpSpPr/>
          <p:nvPr/>
        </p:nvGrpSpPr>
        <p:grpSpPr>
          <a:xfrm>
            <a:off x="428937" y="2272882"/>
            <a:ext cx="2997708" cy="3034966"/>
            <a:chOff x="-5074631" y="3454566"/>
            <a:chExt cx="5039999" cy="5102637"/>
          </a:xfrm>
        </p:grpSpPr>
        <p:sp>
          <p:nvSpPr>
            <p:cNvPr id="23" name="Shape 210">
              <a:extLst>
                <a:ext uri="{FF2B5EF4-FFF2-40B4-BE49-F238E27FC236}">
                  <a16:creationId xmlns:a16="http://schemas.microsoft.com/office/drawing/2014/main" id="{514AE792-7D61-934D-B389-9719CB257865}"/>
                </a:ext>
              </a:extLst>
            </p:cNvPr>
            <p:cNvSpPr/>
            <p:nvPr/>
          </p:nvSpPr>
          <p:spPr>
            <a:xfrm>
              <a:off x="-5074631" y="3454566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24" name="Shape 211" descr="Textfeld 23">
              <a:extLst>
                <a:ext uri="{FF2B5EF4-FFF2-40B4-BE49-F238E27FC236}">
                  <a16:creationId xmlns:a16="http://schemas.microsoft.com/office/drawing/2014/main" id="{52F51EC7-165E-BE4E-ABF2-B4F560E9A033}"/>
                </a:ext>
              </a:extLst>
            </p:cNvPr>
            <p:cNvSpPr/>
            <p:nvPr/>
          </p:nvSpPr>
          <p:spPr>
            <a:xfrm>
              <a:off x="-4868998" y="3692049"/>
              <a:ext cx="4639529" cy="48651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de-DE" sz="1800" dirty="0">
                  <a:solidFill>
                    <a:schemeClr val="bg2"/>
                  </a:solidFill>
                </a:rPr>
                <a:t>Manche dieser Riffstrukturen sind so groß, dass du sie vom Weltall aus sehen kannst, zum Beispiel das </a:t>
              </a:r>
              <a:br>
                <a:rPr lang="en-US" sz="1800" dirty="0">
                  <a:solidFill>
                    <a:schemeClr val="bg2"/>
                  </a:solidFill>
                </a:rPr>
              </a:br>
              <a:r>
                <a:rPr lang="de-DE" sz="1800" dirty="0">
                  <a:solidFill>
                    <a:schemeClr val="bg2"/>
                  </a:solidFill>
                </a:rPr>
                <a:t>Great </a:t>
              </a:r>
              <a:r>
                <a:rPr lang="de-DE" sz="1800" dirty="0" err="1">
                  <a:solidFill>
                    <a:schemeClr val="bg2"/>
                  </a:solidFill>
                </a:rPr>
                <a:t>Barrier</a:t>
              </a:r>
              <a:r>
                <a:rPr lang="de-DE" sz="1800" dirty="0">
                  <a:solidFill>
                    <a:schemeClr val="bg2"/>
                  </a:solidFill>
                </a:rPr>
                <a:t> </a:t>
              </a:r>
              <a:r>
                <a:rPr lang="de-DE" sz="1800" dirty="0" err="1">
                  <a:solidFill>
                    <a:schemeClr val="bg2"/>
                  </a:solidFill>
                </a:rPr>
                <a:t>Reef</a:t>
              </a:r>
              <a:r>
                <a:rPr lang="de-DE" sz="1800" dirty="0">
                  <a:solidFill>
                    <a:schemeClr val="bg2"/>
                  </a:solidFill>
                </a:rPr>
                <a:t>.</a:t>
              </a: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2: Baumeister auf dem Riff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</p:spTree>
    <p:extLst>
      <p:ext uri="{BB962C8B-B14F-4D97-AF65-F5344CB8AC3E}">
        <p14:creationId xmlns:p14="http://schemas.microsoft.com/office/powerpoint/2010/main" val="48511201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DAA693-E132-C941-9903-638321221B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992611"/>
            <a:ext cx="6244991" cy="650074"/>
          </a:xfrm>
        </p:spPr>
        <p:txBody>
          <a:bodyPr rtlCol="0"/>
          <a:lstStyle/>
          <a:p>
            <a:pPr rtl="0"/>
            <a:r>
              <a:rPr lang="de-DE" dirty="0"/>
              <a:t>Korallen – einige Highlights</a:t>
            </a:r>
          </a:p>
        </p:txBody>
      </p:sp>
      <p:sp>
        <p:nvSpPr>
          <p:cNvPr id="6" name="Title 8">
            <a:extLst>
              <a:ext uri="{FF2B5EF4-FFF2-40B4-BE49-F238E27FC236}">
                <a16:creationId xmlns:a16="http://schemas.microsoft.com/office/drawing/2014/main" id="{E8488BE3-382C-A04B-88F8-63621EBD1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2: Baumeister auf dem Riff</a:t>
            </a:r>
          </a:p>
        </p:txBody>
      </p:sp>
      <p:pic>
        <p:nvPicPr>
          <p:cNvPr id="4" name="Picture 3" descr="A rocky beach next to a body of water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F4B1FECC-17CF-DA47-AF50-7D9AA8CCD9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152" y="1642685"/>
            <a:ext cx="6509614" cy="433974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CD1D9AF-CFB0-4A48-8005-898BA6039066}"/>
              </a:ext>
            </a:extLst>
          </p:cNvPr>
          <p:cNvSpPr/>
          <p:nvPr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BACDF19-759D-ED4F-A11B-AE2744E32356}"/>
              </a:ext>
            </a:extLst>
          </p:cNvPr>
          <p:cNvGrpSpPr/>
          <p:nvPr/>
        </p:nvGrpSpPr>
        <p:grpSpPr>
          <a:xfrm>
            <a:off x="395288" y="6073324"/>
            <a:ext cx="2360438" cy="282062"/>
            <a:chOff x="395288" y="6073323"/>
            <a:chExt cx="2079653" cy="283221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F7EBC965-FF6F-244B-9737-E081A163C20F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80410965-864A-9C4A-BABB-C51FBCD61F4C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13" name="Oval 12">
                  <a:extLst>
                    <a:ext uri="{FF2B5EF4-FFF2-40B4-BE49-F238E27FC236}">
                      <a16:creationId xmlns:a16="http://schemas.microsoft.com/office/drawing/2014/main" id="{30CD2614-1D57-0941-A5DF-E750A3DB6BE5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14" name="Oval 13">
                  <a:extLst>
                    <a:ext uri="{FF2B5EF4-FFF2-40B4-BE49-F238E27FC236}">
                      <a16:creationId xmlns:a16="http://schemas.microsoft.com/office/drawing/2014/main" id="{C6687C5C-9D5C-0147-802C-5870F9301915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2E5C65A1-1A1D-D04D-8713-E69874695D04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10" name="TextBox 9">
              <a:hlinkClick r:id="rId2"/>
              <a:extLst>
                <a:ext uri="{FF2B5EF4-FFF2-40B4-BE49-F238E27FC236}">
                  <a16:creationId xmlns:a16="http://schemas.microsoft.com/office/drawing/2014/main" id="{B5372ABF-8AE5-2F41-82C8-0241FD273CD5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de-DE" sz="1200" b="1" i="0" u="none" strike="noStrike" cap="none" spc="300" normalizeH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GALERIE ANSCHAUEN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0477255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87CA78A2-CD76-D946-AB8A-59124972E6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160"/>
            <a:ext cx="9144000" cy="6847840"/>
          </a:xfrm>
          <a:prstGeom prst="rect">
            <a:avLst/>
          </a:prstGeom>
        </p:spPr>
      </p:pic>
      <p:sp>
        <p:nvSpPr>
          <p:cNvPr id="11" name="Shape 210">
            <a:extLst>
              <a:ext uri="{FF2B5EF4-FFF2-40B4-BE49-F238E27FC236}">
                <a16:creationId xmlns:a16="http://schemas.microsoft.com/office/drawing/2014/main" id="{6A315B65-BF4D-6246-9D8E-9DA32F5ADC29}"/>
              </a:ext>
            </a:extLst>
          </p:cNvPr>
          <p:cNvSpPr/>
          <p:nvPr/>
        </p:nvSpPr>
        <p:spPr>
          <a:xfrm flipH="1">
            <a:off x="6064001" y="1069906"/>
            <a:ext cx="2630737" cy="26307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2" name="Shape 211" descr="Textfeld 23">
            <a:extLst>
              <a:ext uri="{FF2B5EF4-FFF2-40B4-BE49-F238E27FC236}">
                <a16:creationId xmlns:a16="http://schemas.microsoft.com/office/drawing/2014/main" id="{9D73FD3B-A545-9544-87EA-660FE1EECE16}"/>
              </a:ext>
            </a:extLst>
          </p:cNvPr>
          <p:cNvSpPr/>
          <p:nvPr/>
        </p:nvSpPr>
        <p:spPr>
          <a:xfrm>
            <a:off x="6140374" y="1153031"/>
            <a:ext cx="2477993" cy="2598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algn="ctr" rtl="0">
              <a:lnSpc>
                <a:spcPct val="90000"/>
              </a:lnSpc>
              <a:defRPr sz="4800" b="1">
                <a:solidFill>
                  <a:srgbClr val="2523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de-DE" sz="2000">
                <a:solidFill>
                  <a:schemeClr val="bg2"/>
                </a:solidFill>
              </a:rPr>
              <a:t>Jetzt bist du dran: </a:t>
            </a:r>
            <a:br>
              <a:rPr lang="en-US" sz="2000" dirty="0">
                <a:solidFill>
                  <a:schemeClr val="bg2"/>
                </a:solidFill>
              </a:rPr>
            </a:br>
            <a:r>
              <a:rPr lang="de-DE" sz="2000">
                <a:solidFill>
                  <a:schemeClr val="bg2"/>
                </a:solidFill>
              </a:rPr>
              <a:t>Erschaffe dein eigenes Riff! Entweder in einem Karton …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2: Baumeister auf dem Riff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</p:spTree>
    <p:extLst>
      <p:ext uri="{BB962C8B-B14F-4D97-AF65-F5344CB8AC3E}">
        <p14:creationId xmlns:p14="http://schemas.microsoft.com/office/powerpoint/2010/main" val="399605507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1416DEA-8D00-4E67-B557-7A1BF7CE3126}">
  <ds:schemaRefs>
    <ds:schemaRef ds:uri="8dd429a2-b850-4aa5-85c2-8487e2b197cf"/>
    <ds:schemaRef ds:uri="http://purl.org/dc/terms/"/>
    <ds:schemaRef ds:uri="7dd0c2b8-7301-49b5-921e-ab84ec4c20a5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2701092-6576-44D4-8FE1-F328868BE757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1812</TotalTime>
  <Words>330</Words>
  <Application>Microsoft Office PowerPoint</Application>
  <PresentationFormat>On-screen Show (4:3)</PresentationFormat>
  <Paragraphs>48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Office Theme</vt:lpstr>
      <vt:lpstr>PowerPoint Presentation</vt:lpstr>
      <vt:lpstr>Lektion 2: Baumeister auf dem Riff</vt:lpstr>
      <vt:lpstr>Lektion 2: Baumeister auf dem Riff</vt:lpstr>
      <vt:lpstr>Lektion 2: Baumeister auf dem Riff</vt:lpstr>
      <vt:lpstr>Lektion 2: Baumeister auf dem Riff</vt:lpstr>
      <vt:lpstr>Lektion 2: Baumeister auf dem Riff</vt:lpstr>
      <vt:lpstr>Lektion 2: Baumeister auf dem Riff</vt:lpstr>
      <vt:lpstr>Lektion 2: Baumeister auf dem Riff</vt:lpstr>
      <vt:lpstr>Lektion 2: Baumeister auf dem Riff</vt:lpstr>
      <vt:lpstr>Lektion 2: Baumeister auf dem Riff</vt:lpstr>
      <vt:lpstr>Lektion 2: Baumeister auf dem Riff</vt:lpstr>
      <vt:lpstr>Lektion 2: Baumeister auf dem Riff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Culture</dc:creator>
  <cp:lastModifiedBy>Louise Cachot</cp:lastModifiedBy>
  <cp:revision>114</cp:revision>
  <cp:lastPrinted>2018-10-15T11:47:29Z</cp:lastPrinted>
  <dcterms:modified xsi:type="dcterms:W3CDTF">2020-03-27T12:32:06Z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